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797" r:id="rId8"/>
  </p:sldMasterIdLst>
  <p:notesMasterIdLst>
    <p:notesMasterId r:id="rId35"/>
  </p:notesMasterIdLst>
  <p:handoutMasterIdLst>
    <p:handoutMasterId r:id="rId36"/>
  </p:handoutMasterIdLst>
  <p:sldIdLst>
    <p:sldId id="430" r:id="rId9"/>
    <p:sldId id="427" r:id="rId10"/>
    <p:sldId id="428" r:id="rId11"/>
    <p:sldId id="437" r:id="rId12"/>
    <p:sldId id="330" r:id="rId13"/>
    <p:sldId id="303" r:id="rId14"/>
    <p:sldId id="425" r:id="rId15"/>
    <p:sldId id="423" r:id="rId16"/>
    <p:sldId id="422" r:id="rId17"/>
    <p:sldId id="356" r:id="rId18"/>
    <p:sldId id="385" r:id="rId19"/>
    <p:sldId id="378" r:id="rId20"/>
    <p:sldId id="421" r:id="rId21"/>
    <p:sldId id="334" r:id="rId22"/>
    <p:sldId id="336" r:id="rId23"/>
    <p:sldId id="338" r:id="rId24"/>
    <p:sldId id="343" r:id="rId25"/>
    <p:sldId id="344" r:id="rId26"/>
    <p:sldId id="419" r:id="rId27"/>
    <p:sldId id="424" r:id="rId28"/>
    <p:sldId id="321" r:id="rId29"/>
    <p:sldId id="436" r:id="rId30"/>
    <p:sldId id="431" r:id="rId31"/>
    <p:sldId id="432" r:id="rId32"/>
    <p:sldId id="434" r:id="rId33"/>
    <p:sldId id="435" r:id="rId34"/>
  </p:sldIdLst>
  <p:sldSz cx="12188825" cy="6858000"/>
  <p:notesSz cx="6858000" cy="9296400"/>
  <p:embeddedFontLs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Consolas" panose="020B0609020204030204" pitchFamily="49" charset="0"/>
      <p:regular r:id="rId43"/>
      <p:bold r:id="rId44"/>
      <p:italic r:id="rId45"/>
      <p:boldItalic r:id="rId4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430"/>
            <p14:sldId id="427"/>
            <p14:sldId id="428"/>
            <p14:sldId id="437"/>
            <p14:sldId id="330"/>
            <p14:sldId id="303"/>
            <p14:sldId id="425"/>
            <p14:sldId id="423"/>
            <p14:sldId id="422"/>
          </p14:sldIdLst>
        </p14:section>
        <p14:section name="Windows Azure" id="{5E4156E2-A099-4F51-80BA-A0A1B5CA74F0}">
          <p14:sldIdLst/>
        </p14:section>
        <p14:section name="Virtual Machines" id="{F0F5B035-F424-4FA7-B544-D9588B3F33E0}">
          <p14:sldIdLst>
            <p14:sldId id="356"/>
          </p14:sldIdLst>
        </p14:section>
        <p14:section name="Web Sites" id="{264A8B60-B9FA-4432-95A4-7895E89FC737}">
          <p14:sldIdLst>
            <p14:sldId id="385"/>
            <p14:sldId id="378"/>
          </p14:sldIdLst>
        </p14:section>
        <p14:section name="Cloud Services" id="{2CDE6F8B-A3B9-4ADE-8466-D31A7C4BE270}">
          <p14:sldIdLst/>
        </p14:section>
        <p14:section name="Mobile Services" id="{A7926C0C-C706-47FE-88BB-DB49AB39A9D7}">
          <p14:sldIdLst>
            <p14:sldId id="421"/>
          </p14:sldIdLst>
        </p14:section>
        <p14:section name="Building Block Services" id="{8083865B-29DE-456D-BC63-C1192E8D5085}">
          <p14:sldIdLst/>
        </p14:section>
        <p14:section name="SQL Database" id="{F2B7DB92-3B3A-410A-A281-626A2A66ED0C}">
          <p14:sldIdLst>
            <p14:sldId id="334"/>
          </p14:sldIdLst>
        </p14:section>
        <p14:section name="Blob Storage" id="{2051A546-2383-44DC-A095-2A4ABEEFB210}">
          <p14:sldIdLst>
            <p14:sldId id="336"/>
          </p14:sldIdLst>
        </p14:section>
        <p14:section name="Cache" id="{9F044814-AFDA-4CD2-80EF-7C0F4157E6C3}">
          <p14:sldIdLst>
            <p14:sldId id="338"/>
          </p14:sldIdLst>
        </p14:section>
        <p14:section name="Identity &amp; Service Bus" id="{FEB934FC-C07F-4B70-9AA6-EDDF34557D53}">
          <p14:sldIdLst>
            <p14:sldId id="343"/>
            <p14:sldId id="344"/>
          </p14:sldIdLst>
        </p14:section>
        <p14:section name="Windows Azure Store" id="{8E9D1627-CB23-47A1-87B2-2C7B6494C3DB}">
          <p14:sldIdLst>
            <p14:sldId id="419"/>
          </p14:sldIdLst>
        </p14:section>
        <p14:section name="Pricing &amp; SLAs" id="{A8BCCDB2-C8CF-4EEC-A4AD-705A02E77EC6}">
          <p14:sldIdLst>
            <p14:sldId id="424"/>
            <p14:sldId id="321"/>
            <p14:sldId id="436"/>
            <p14:sldId id="431"/>
            <p14:sldId id="432"/>
            <p14:sldId id="434"/>
            <p14:sldId id="435"/>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2818" autoAdjust="0"/>
  </p:normalViewPr>
  <p:slideViewPr>
    <p:cSldViewPr snapToGrid="0">
      <p:cViewPr varScale="1">
        <p:scale>
          <a:sx n="58" d="100"/>
          <a:sy n="58" d="100"/>
        </p:scale>
        <p:origin x="1578" y="6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3.fntdata"/><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6.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2.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3/28/2014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3/28/2014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171450" indent="-171450">
              <a:buFont typeface="Arial" pitchFamily="34" charset="0"/>
              <a:buChar char="•"/>
            </a:pPr>
            <a:r>
              <a:rPr lang="en-US" sz="1600" dirty="0" smtClean="0"/>
              <a:t>The third aspect</a:t>
            </a:r>
            <a:r>
              <a:rPr lang="en-US" sz="1600" baseline="0" dirty="0" smtClean="0"/>
              <a:t> of Windows Azure Virtual Machines that is important to understand is ….</a:t>
            </a:r>
            <a:endParaRPr lang="en-US" sz="1600" dirty="0" smtClean="0"/>
          </a:p>
          <a:p>
            <a:pPr marL="171450" indent="-171450">
              <a:buFont typeface="Arial" pitchFamily="34" charset="0"/>
              <a:buChar char="•"/>
            </a:pPr>
            <a:r>
              <a:rPr lang="en-US" sz="1600" dirty="0" smtClean="0"/>
              <a:t>Another thing that is nice</a:t>
            </a:r>
            <a:r>
              <a:rPr lang="en-US" sz="1600" baseline="0" dirty="0" smtClean="0"/>
              <a:t> about the Windows Azure Storage solution is that we have support for </a:t>
            </a:r>
            <a:r>
              <a:rPr lang="en-US" sz="1600" dirty="0" smtClean="0"/>
              <a:t>Continuous storage geo-replication</a:t>
            </a:r>
          </a:p>
          <a:p>
            <a:pPr marL="171450" indent="-171450">
              <a:buFont typeface="Arial" pitchFamily="34" charset="0"/>
              <a:buChar char="•"/>
            </a:pPr>
            <a:r>
              <a:rPr lang="en-US" sz="1600" dirty="0" smtClean="0"/>
              <a:t>What this means is that whenever you save something in the storage system, in the background we can automatically replicate the</a:t>
            </a:r>
            <a:r>
              <a:rPr lang="en-US" sz="1600" baseline="0" dirty="0" smtClean="0"/>
              <a:t> data to </a:t>
            </a:r>
            <a:r>
              <a:rPr lang="en-US" sz="1600" dirty="0" smtClean="0"/>
              <a:t>another</a:t>
            </a:r>
            <a:r>
              <a:rPr lang="en-US" sz="1600" baseline="0" dirty="0" smtClean="0"/>
              <a:t> datacenter</a:t>
            </a:r>
          </a:p>
          <a:p>
            <a:pPr marL="171450" indent="-171450">
              <a:buFont typeface="Arial" pitchFamily="34" charset="0"/>
              <a:buChar char="•"/>
            </a:pPr>
            <a:r>
              <a:rPr lang="en-US" sz="16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600" baseline="0" dirty="0" smtClean="0"/>
              <a:t>You don’t have to set anything up to enable it. It’s automatically enabled by default.</a:t>
            </a:r>
          </a:p>
          <a:p>
            <a:pPr marL="171450" indent="-171450">
              <a:buFont typeface="Arial" pitchFamily="34" charset="0"/>
              <a:buChar char="•"/>
            </a:pPr>
            <a:r>
              <a:rPr lang="en-US" sz="1600" baseline="0" dirty="0" smtClean="0"/>
              <a:t>You can turn it off if there are policy reasons why you wouldn’t want it enabled.  </a:t>
            </a:r>
          </a:p>
          <a:p>
            <a:pPr marL="171450" indent="-171450">
              <a:buFont typeface="Arial" pitchFamily="34" charset="0"/>
              <a:buChar char="•"/>
            </a:pPr>
            <a:r>
              <a:rPr lang="en-US" sz="1600" baseline="0" dirty="0" smtClean="0"/>
              <a:t>The end result is that you can deliver more robust solutions with even greater integrity</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endParaRPr lang="en-US" sz="1600" baseline="0" dirty="0" smtClean="0"/>
          </a:p>
          <a:p>
            <a:pPr marL="171450" indent="-171450">
              <a:buFont typeface="Arial" pitchFamily="34" charset="0"/>
              <a:buChar char="•"/>
            </a:pPr>
            <a:r>
              <a:rPr lang="en-US" sz="1600" dirty="0" smtClean="0"/>
              <a:t>One of the things that we provide which is a little</a:t>
            </a:r>
            <a:r>
              <a:rPr lang="en-US" sz="1600" baseline="0" dirty="0" smtClean="0"/>
              <a:t> different with Windows Azure is a really powerful storage architecture</a:t>
            </a:r>
          </a:p>
          <a:p>
            <a:pPr marL="171450" indent="-171450">
              <a:buFont typeface="Arial" pitchFamily="34" charset="0"/>
              <a:buChar char="•"/>
            </a:pPr>
            <a:r>
              <a:rPr lang="en-US" sz="16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600" baseline="0" dirty="0" smtClean="0"/>
              <a:t>We have redundancy built in for you.  </a:t>
            </a:r>
          </a:p>
          <a:p>
            <a:pPr marL="171450" indent="-171450">
              <a:buFont typeface="Arial" pitchFamily="34" charset="0"/>
              <a:buChar char="•"/>
            </a:pPr>
            <a:r>
              <a:rPr lang="en-US" sz="1600" baseline="0" dirty="0" smtClean="0"/>
              <a:t>We can also load balance our reads and writes to the drives, so we can provide more predictable performance.  </a:t>
            </a:r>
          </a:p>
          <a:p>
            <a:pPr marL="171450" indent="-171450">
              <a:buFont typeface="Arial" pitchFamily="34" charset="0"/>
              <a:buChar char="•"/>
            </a:pPr>
            <a:r>
              <a:rPr lang="en-US" sz="16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600" baseline="0" dirty="0" smtClean="0"/>
          </a:p>
          <a:p>
            <a:endParaRPr lang="en-US" sz="160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GB" dirty="0" smtClean="0"/>
          </a:p>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GB"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4345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a:t>
            </a:r>
            <a:r>
              <a:rPr lang="en-US" b="1" dirty="0" smtClean="0"/>
              <a:t>pay only for what you use</a:t>
            </a:r>
            <a:r>
              <a:rPr lang="en-US" dirty="0" smtClean="0"/>
              <a:t>.</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21</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AU" sz="1600" dirty="0" smtClean="0"/>
              <a:t>Backup: http://bit.ly/gwabperth</a:t>
            </a:r>
          </a:p>
          <a:p>
            <a:endParaRPr lang="en-AU"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15333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PaaS</a:t>
            </a:r>
            <a:r>
              <a:rPr lang="en-US" b="0" dirty="0" smtClean="0"/>
              <a:t> – higher level sets of functionality</a:t>
            </a:r>
            <a:r>
              <a:rPr lang="en-US" b="0" baseline="0" dirty="0" smtClean="0"/>
              <a:t> that are delivered as consumable services for developers who are building applications.  </a:t>
            </a:r>
            <a:r>
              <a:rPr lang="en-US" b="0" baseline="0" dirty="0" err="1" smtClean="0"/>
              <a:t>PaaS</a:t>
            </a:r>
            <a:r>
              <a:rPr lang="en-US" b="0" baseline="0" dirty="0" smtClean="0"/>
              <a:t>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Tie-in to rename to</a:t>
            </a:r>
            <a:r>
              <a:rPr lang="en-US" b="1" baseline="0" dirty="0" smtClean="0"/>
              <a:t> Microsoft Azure</a:t>
            </a:r>
            <a:endParaRPr lang="en-US" b="1" dirty="0" smtClean="0"/>
          </a:p>
          <a:p>
            <a:endParaRPr lang="en-US" b="1" dirty="0" smtClean="0"/>
          </a:p>
          <a:p>
            <a:r>
              <a:rPr lang="en-US" b="1" dirty="0" smtClean="0"/>
              <a:t>Speaking</a:t>
            </a:r>
            <a:r>
              <a:rPr lang="en-US" b="1" baseline="0" dirty="0" smtClean="0"/>
              <a:t> </a:t>
            </a:r>
            <a:r>
              <a:rPr lang="en-US" b="1" baseline="0" dirty="0" smtClean="0"/>
              <a:t>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36486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There</a:t>
            </a:r>
            <a:r>
              <a:rPr lang="en-US" sz="1100" baseline="0" dirty="0" smtClean="0"/>
              <a:t> are numerous terms and definitions floating around in the industry for “the cloud”, “cloud computing”, “cloud services”, etc.</a:t>
            </a:r>
          </a:p>
          <a:p>
            <a:pPr marL="171450" indent="-171450">
              <a:buFont typeface="Arial" pitchFamily="34" charset="0"/>
              <a:buChar char="•"/>
            </a:pPr>
            <a:r>
              <a:rPr lang="en-US" sz="1100" baseline="0" dirty="0" smtClean="0"/>
              <a:t>Microsoft thinks of the cloud as simply an approach to computing that enables applications to be delivered at scale for a variety of workloads and client devices.</a:t>
            </a:r>
            <a:endParaRPr lang="en-US" sz="1100" dirty="0" smtClean="0"/>
          </a:p>
          <a:p>
            <a:pPr marL="171450" indent="-171450">
              <a:buFont typeface="Arial" pitchFamily="34" charset="0"/>
              <a:buChar char="•"/>
            </a:pPr>
            <a:endParaRPr lang="en-US" sz="1100" dirty="0" smtClean="0"/>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9670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a:p>
            <a:pPr marL="171450" indent="-171450">
              <a:buFont typeface="Arial" pitchFamily="34" charset="0"/>
              <a:buChar char="•"/>
            </a:pPr>
            <a:r>
              <a:rPr lang="en-GB" b="0" baseline="0" dirty="0" smtClean="0"/>
              <a:t>Portable VHD format, use your own VHDs or move them to your own on-premises</a:t>
            </a:r>
            <a:endParaRPr lang="en-US" b="0" baseline="0" dirty="0" smtClean="0"/>
          </a:p>
          <a:p>
            <a:pPr marL="171450" indent="-171450">
              <a:buFont typeface="Arial" pitchFamily="34" charset="0"/>
              <a:buChar char="•"/>
            </a:pPr>
            <a:endParaRPr lang="en-GB" b="0" baseline="0" dirty="0" smtClean="0"/>
          </a:p>
          <a:p>
            <a:r>
              <a:rPr lang="en-US" sz="1600" b="1" dirty="0" smtClean="0"/>
              <a:t>Slide Objectives:</a:t>
            </a:r>
          </a:p>
          <a:p>
            <a:pPr marL="171450" indent="-171450">
              <a:buFont typeface="Arial" pitchFamily="34" charset="0"/>
              <a:buChar char="•"/>
            </a:pPr>
            <a:r>
              <a:rPr lang="en-US" sz="1600" b="0" dirty="0" smtClean="0"/>
              <a:t>Explain</a:t>
            </a:r>
            <a:r>
              <a:rPr lang="en-US" sz="1600" b="0" baseline="0" dirty="0" smtClean="0"/>
              <a:t> Virtual Machine Portability with the VHD file format</a:t>
            </a:r>
            <a:endParaRPr lang="en-US" sz="1600" b="0" dirty="0" smtClean="0"/>
          </a:p>
          <a:p>
            <a:endParaRPr lang="en-US" sz="1600" b="1" dirty="0" smtClean="0"/>
          </a:p>
          <a:p>
            <a:r>
              <a:rPr lang="en-US" sz="1600" b="1" dirty="0" smtClean="0"/>
              <a:t>Speaking</a:t>
            </a:r>
            <a:r>
              <a:rPr lang="en-US" sz="1600" b="1" baseline="0" dirty="0" smtClean="0"/>
              <a:t> Points:</a:t>
            </a:r>
            <a:endParaRPr lang="en-US" sz="1600" dirty="0" smtClean="0"/>
          </a:p>
          <a:p>
            <a:pPr marL="171450" indent="-171450">
              <a:buFont typeface="Arial" pitchFamily="34" charset="0"/>
              <a:buChar char="•"/>
            </a:pPr>
            <a:r>
              <a:rPr lang="en-US" sz="1600" dirty="0" smtClean="0"/>
              <a:t>There are a few aspects of</a:t>
            </a:r>
            <a:r>
              <a:rPr lang="en-US" sz="1600" baseline="0" dirty="0" smtClean="0"/>
              <a:t> the Windows Azure Virtual machines feature that are important to understand.</a:t>
            </a:r>
          </a:p>
          <a:p>
            <a:pPr marL="171450" indent="-171450">
              <a:buFont typeface="Arial" pitchFamily="34" charset="0"/>
              <a:buChar char="•"/>
            </a:pPr>
            <a:r>
              <a:rPr lang="en-US" sz="16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VHD file format is that it is compatible across Windows Azure, Windows Server, and even Windows client.</a:t>
            </a:r>
          </a:p>
          <a:p>
            <a:pPr marL="171450" indent="-171450">
              <a:buFont typeface="Arial" pitchFamily="34" charset="0"/>
              <a:buChar char="•"/>
            </a:pPr>
            <a:r>
              <a:rPr lang="en-US" sz="1600" baseline="0" dirty="0" smtClean="0"/>
              <a:t>VHD is an open specification that we’ve released.  </a:t>
            </a:r>
          </a:p>
          <a:p>
            <a:pPr marL="171450" indent="-171450">
              <a:buFont typeface="Arial" pitchFamily="34" charset="0"/>
              <a:buChar char="•"/>
            </a:pPr>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Master" Target="../slideMasters/slideMaster3.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3.png"/><Relationship Id="rId14" Type="http://schemas.openxmlformats.org/officeDocument/2006/relationships/image" Target="../media/image3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Master" Target="../slideMasters/slideMaster5.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3.png"/><Relationship Id="rId14"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Slide_Option 2">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06478" y="265471"/>
            <a:ext cx="5574891" cy="6518788"/>
          </a:xfrm>
          <a:prstGeom prst="rect">
            <a:avLst/>
          </a:prstGeom>
        </p:spPr>
      </p:pic>
      <p:sp>
        <p:nvSpPr>
          <p:cNvPr id="4" name="Rectangle 1"/>
          <p:cNvSpPr/>
          <p:nvPr userDrawn="1"/>
        </p:nvSpPr>
        <p:spPr bwMode="auto">
          <a:xfrm>
            <a:off x="5440" y="5020"/>
            <a:ext cx="12188952"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lnSpc>
                <a:spcPct val="90000"/>
              </a:lnSpc>
              <a:spcBef>
                <a:spcPct val="0"/>
              </a:spcBef>
              <a:spcAft>
                <a:spcPct val="0"/>
              </a:spcAft>
            </a:pPr>
            <a:endParaRPr lang="en-US" sz="1999" spc="-50" dirty="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1238" y="2109542"/>
            <a:ext cx="5581650" cy="1994392"/>
          </a:xfrm>
        </p:spPr>
        <p:txBody>
          <a:bodyPr vert="horz" wrap="square" lIns="0" tIns="0" rIns="0" bIns="0" rtlCol="0" anchor="b" anchorCtr="0">
            <a:spAutoFit/>
          </a:bodyPr>
          <a:lstStyle>
            <a:lvl1pPr>
              <a:defRPr lang="en-US" sz="7198" spc="-150" dirty="0">
                <a:gradFill>
                  <a:gsLst>
                    <a:gs pos="1250">
                      <a:schemeClr val="accent1"/>
                    </a:gs>
                    <a:gs pos="100000">
                      <a:schemeClr val="accent1"/>
                    </a:gs>
                  </a:gsLst>
                  <a:lin ang="5400000" scaled="0"/>
                </a:gradFill>
              </a:defRPr>
            </a:lvl1pPr>
          </a:lstStyle>
          <a:p>
            <a:pPr lvl="0"/>
            <a:r>
              <a:rPr lang="en-US" dirty="0" smtClean="0"/>
              <a:t>Click to edit title style</a:t>
            </a:r>
            <a:endParaRPr lang="en-US" dirty="0"/>
          </a:p>
        </p:txBody>
      </p:sp>
      <p:sp>
        <p:nvSpPr>
          <p:cNvPr id="5" name="Text Placeholder 4"/>
          <p:cNvSpPr>
            <a:spLocks noGrp="1"/>
          </p:cNvSpPr>
          <p:nvPr>
            <p:ph type="body" sz="quarter" idx="12" hasCustomPrompt="1"/>
          </p:nvPr>
        </p:nvSpPr>
        <p:spPr>
          <a:xfrm>
            <a:off x="6091238" y="4419600"/>
            <a:ext cx="5581650" cy="498598"/>
          </a:xfrm>
        </p:spPr>
        <p:txBody>
          <a:bodyPr vert="horz" lIns="0" tIns="0" rIns="0" bIns="0" rtlCol="0">
            <a:noAutofit/>
          </a:bodyPr>
          <a:lstStyle>
            <a:lvl1pPr>
              <a:defRPr lang="en-US" sz="2799" dirty="0">
                <a:gradFill>
                  <a:gsLst>
                    <a:gs pos="1250">
                      <a:schemeClr val="accent1"/>
                    </a:gs>
                    <a:gs pos="100000">
                      <a:schemeClr val="accent1"/>
                    </a:gs>
                  </a:gsLst>
                  <a:lin ang="5400000" scaled="0"/>
                </a:gradFill>
              </a:defRPr>
            </a:lvl1pPr>
          </a:lstStyle>
          <a:p>
            <a:pPr marL="0" lvl="0" indent="0">
              <a:spcBef>
                <a:spcPts val="0"/>
              </a:spcBef>
              <a:buNone/>
            </a:pPr>
            <a:r>
              <a:rPr lang="en-US" dirty="0" smtClean="0"/>
              <a:t>Speaker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325" y="4933950"/>
            <a:ext cx="2857500" cy="1924050"/>
          </a:xfrm>
          <a:prstGeom prst="rect">
            <a:avLst/>
          </a:prstGeom>
        </p:spPr>
      </p:pic>
    </p:spTree>
    <p:extLst>
      <p:ext uri="{BB962C8B-B14F-4D97-AF65-F5344CB8AC3E}">
        <p14:creationId xmlns:p14="http://schemas.microsoft.com/office/powerpoint/2010/main" val="40988433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60825BBD-C3A3-48DA-A0A2-ECF271ED4CF2}" type="datetimeFigureOut">
              <a:rPr lang="nl-BE" smtClean="0"/>
              <a:t>28/03/2014</a:t>
            </a:fld>
            <a:endParaRPr lang="nl-BE"/>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5D05ADC2-0A14-47B1-9AE7-B39A65BE0591}" type="slidenum">
              <a:rPr lang="nl-BE" smtClean="0"/>
              <a:t>‹#›</a:t>
            </a:fld>
            <a:endParaRPr lang="nl-BE"/>
          </a:p>
        </p:txBody>
      </p:sp>
    </p:spTree>
    <p:extLst>
      <p:ext uri="{BB962C8B-B14F-4D97-AF65-F5344CB8AC3E}">
        <p14:creationId xmlns:p14="http://schemas.microsoft.com/office/powerpoint/2010/main" val="1640251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18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11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4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4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06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4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2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459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8"/>
            <a:ext cx="6485234" cy="2002536"/>
          </a:xfrm>
        </p:spPr>
        <p:txBody>
          <a:bodyPr vert="horz" wrap="square" lIns="0" tIns="0" rIns="0" bIns="0" rtlCol="0" anchor="ctr" anchorCtr="0">
            <a:noAutofit/>
          </a:bodyPr>
          <a:lstStyle>
            <a:lvl1pPr algn="l" defTabSz="914089" rtl="0" eaLnBrk="1" latinLnBrk="0" hangingPunct="1">
              <a:lnSpc>
                <a:spcPct val="90000"/>
              </a:lnSpc>
              <a:spcBef>
                <a:spcPct val="0"/>
              </a:spcBef>
              <a:buNone/>
              <a:defRPr lang="en-US" sz="5998"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9" y="5482008"/>
            <a:ext cx="6483096" cy="858697"/>
          </a:xfrm>
        </p:spPr>
        <p:txBody>
          <a:bodyPr vert="horz" wrap="square" lIns="0" tIns="0" rIns="0" bIns="0" rtlCol="0">
            <a:spAutoFit/>
          </a:bodyPr>
          <a:lstStyle>
            <a:lvl1pPr marL="0" indent="0">
              <a:buNone/>
              <a:defRPr lang="en-US" sz="1799"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8539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4"/>
            <a:ext cx="6858000" cy="1828193"/>
          </a:xfrm>
        </p:spPr>
        <p:txBody>
          <a:bodyPr anchor="b" anchorCtr="0"/>
          <a:lstStyle>
            <a:lvl1pPr>
              <a:defRPr kumimoji="0" lang="en-US" sz="6598"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8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3011483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solidFill>
                  <a:schemeClr val="tx1">
                    <a:alpha val="99000"/>
                  </a:schemeClr>
                </a:soli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1315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503" indent="-571329">
              <a:buNone/>
              <a:defRPr lang="en-US" sz="4399" spc="-100" dirty="0" smtClean="0">
                <a:solidFill>
                  <a:schemeClr val="tx1">
                    <a:alpha val="99000"/>
                  </a:schemeClr>
                </a:solidFill>
                <a:latin typeface="Segoe UI Light" pitchFamily="34" charset="0"/>
              </a:defRPr>
            </a:lvl1pPr>
            <a:lvl2pPr marL="345971" indent="-342797">
              <a:buNone/>
              <a:defRPr lang="en-US" spc="-50" dirty="0" smtClean="0">
                <a:solidFill>
                  <a:schemeClr val="tx1">
                    <a:alpha val="99000"/>
                  </a:schemeClr>
                </a:solidFill>
              </a:defRPr>
            </a:lvl2pPr>
          </a:lstStyle>
          <a:p>
            <a:pPr marL="3174" lvl="0" indent="0">
              <a:spcBef>
                <a:spcPts val="0"/>
              </a:spcBef>
              <a:spcAft>
                <a:spcPts val="900"/>
              </a:spcAft>
              <a:buSzPct val="80000"/>
            </a:pPr>
            <a:r>
              <a:rPr lang="en-US" dirty="0" smtClean="0"/>
              <a:t>Click to edit Master text styles</a:t>
            </a:r>
          </a:p>
          <a:p>
            <a:pPr marL="3174"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2"/>
            <a:ext cx="11146536" cy="747897"/>
          </a:xfrm>
        </p:spPr>
        <p:txBody>
          <a:bodyPr vert="horz" wrap="square" lIns="0" tIns="0" rIns="0" bIns="0" rtlCol="0" anchor="t">
            <a:spAutoFit/>
          </a:bodyPr>
          <a:lstStyle>
            <a:lvl1pPr marL="0" indent="0">
              <a:buNone/>
              <a:defRPr lang="en-US" sz="5398"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6214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2084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814935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469203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solidFill>
                  <a:schemeClr val="tx1">
                    <a:alpha val="99000"/>
                  </a:schemeClr>
                </a:solidFill>
                <a:latin typeface="+mj-lt"/>
                <a:ea typeface="+mn-ea"/>
                <a:cs typeface="+mn-cs"/>
              </a:defRPr>
            </a:lvl1pPr>
            <a:lvl2pPr marL="634810" indent="-342797">
              <a:defRPr lang="en-US" sz="1999" kern="1200" spc="0" baseline="0" dirty="0" smtClean="0">
                <a:solidFill>
                  <a:schemeClr val="tx1">
                    <a:alpha val="99000"/>
                  </a:schemeClr>
                </a:solidFill>
                <a:latin typeface="+mn-lt"/>
                <a:ea typeface="+mn-ea"/>
                <a:cs typeface="+mn-cs"/>
              </a:defRPr>
            </a:lvl2pPr>
            <a:lvl3pPr marL="863341" indent="-342797">
              <a:defRPr lang="en-US" sz="1999" kern="1200" spc="0" baseline="0" dirty="0" smtClean="0">
                <a:solidFill>
                  <a:schemeClr val="tx1">
                    <a:alpha val="99000"/>
                  </a:schemeClr>
                </a:solidFill>
                <a:latin typeface="+mn-lt"/>
                <a:ea typeface="+mn-ea"/>
                <a:cs typeface="+mn-cs"/>
              </a:defRPr>
            </a:lvl3pPr>
            <a:lvl4pPr marL="1028391" indent="-342797">
              <a:defRPr lang="en-US" sz="1999" kern="1200" spc="0" baseline="0" dirty="0" smtClean="0">
                <a:solidFill>
                  <a:schemeClr val="tx1">
                    <a:alpha val="99000"/>
                  </a:schemeClr>
                </a:solidFill>
                <a:latin typeface="+mn-lt"/>
                <a:ea typeface="+mn-ea"/>
                <a:cs typeface="+mn-cs"/>
              </a:defRPr>
            </a:lvl4pPr>
            <a:lvl5pPr marL="1206138" indent="-342797">
              <a:defRPr lang="en-US" sz="1999" kern="1200" spc="0" baseline="0" dirty="0">
                <a:solidFill>
                  <a:schemeClr val="tx1">
                    <a:alpha val="99000"/>
                  </a:schemeClr>
                </a:soli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2191252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000548"/>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000548"/>
          </a:xfrm>
        </p:spPr>
        <p:txBody>
          <a:bodyPr/>
          <a:lstStyle>
            <a:lvl1pPr marL="457063" indent="-457063">
              <a:lnSpc>
                <a:spcPct val="90000"/>
              </a:lnSpc>
              <a:buSzPct val="80000"/>
              <a:buFont typeface="Arial" pitchFamily="34" charset="0"/>
              <a:buChar char="•"/>
              <a:defRPr lang="en-US" sz="3199" kern="1200" spc="-70" baseline="0" dirty="0" smtClean="0">
                <a:solidFill>
                  <a:schemeClr val="tx1">
                    <a:alpha val="99000"/>
                  </a:schemeClr>
                </a:solidFill>
                <a:latin typeface="+mj-lt"/>
                <a:ea typeface="+mn-ea"/>
                <a:cs typeface="+mn-cs"/>
              </a:defRPr>
            </a:lvl1pPr>
            <a:lvl2pPr marL="798273" indent="-457063">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671" indent="-342797">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29839" indent="-342797">
              <a:lnSpc>
                <a:spcPct val="90000"/>
              </a:lnSpc>
              <a:buSzPct val="80000"/>
              <a:buFont typeface="Arial" pitchFamily="34" charset="0"/>
              <a:buChar char="•"/>
              <a:defRPr lang="en-US" sz="1999" kern="1200" spc="0" baseline="0" dirty="0" smtClean="0">
                <a:solidFill>
                  <a:schemeClr val="tx1">
                    <a:alpha val="99000"/>
                  </a:schemeClr>
                </a:solidFill>
                <a:latin typeface="+mn-lt"/>
                <a:ea typeface="+mn-ea"/>
                <a:cs typeface="+mn-cs"/>
              </a:defRPr>
            </a:lvl4pPr>
            <a:lvl5pPr marL="2055196" indent="-342797">
              <a:lnSpc>
                <a:spcPct val="90000"/>
              </a:lnSpc>
              <a:buSzPct val="80000"/>
              <a:buFont typeface="Arial" pitchFamily="34" charset="0"/>
              <a:buChar char="•"/>
              <a:defRPr lang="en-US" sz="1999" kern="1200" spc="0" baseline="0" dirty="0">
                <a:solidFill>
                  <a:schemeClr val="tx1">
                    <a:alpha val="99000"/>
                  </a:schemeClr>
                </a:solidFill>
                <a:latin typeface="+mn-lt"/>
                <a:ea typeface="+mn-ea"/>
                <a:cs typeface="+mn-cs"/>
              </a:defRPr>
            </a:lvl5pPr>
            <a:lvl6pPr>
              <a:defRPr sz="1799"/>
            </a:lvl6pPr>
            <a:lvl7pPr>
              <a:defRPr sz="1799"/>
            </a:lvl7pPr>
            <a:lvl8pPr>
              <a:defRPr sz="1799"/>
            </a:lvl8pPr>
            <a:lvl9pPr>
              <a:defRPr sz="1799"/>
            </a:lvl9pPr>
          </a:lstStyle>
          <a:p>
            <a:pPr marL="341211" marR="0" lvl="0"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11" marR="0" lvl="1"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11" marR="0" lvl="2"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11" marR="0" lvl="3"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11" marR="0" lvl="4"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12319757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6"/>
            <a:ext cx="5484971"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7310029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2">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7339929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1999">
                <a:solidFill>
                  <a:schemeClr val="tx1">
                    <a:alpha val="99000"/>
                  </a:schemeClr>
                </a:solidFill>
              </a:defRPr>
            </a:lvl2pPr>
            <a:lvl3pPr marL="233293" indent="0">
              <a:buNone/>
              <a:defRPr sz="1999">
                <a:solidFill>
                  <a:schemeClr val="tx1">
                    <a:alpha val="99000"/>
                  </a:schemeClr>
                </a:solidFill>
              </a:defRPr>
            </a:lvl3pPr>
            <a:lvl4pPr marL="457063" indent="0">
              <a:buNone/>
              <a:defRPr sz="1999">
                <a:solidFill>
                  <a:schemeClr val="tx1">
                    <a:alpha val="99000"/>
                  </a:schemeClr>
                </a:solidFill>
              </a:defRPr>
            </a:lvl4pPr>
            <a:lvl5pPr marL="693530" indent="0">
              <a:buNone/>
              <a:defRPr sz="1999">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1">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3513285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06946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684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6"/>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388557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3354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37618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5165964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300" y="6433851"/>
            <a:ext cx="1196373" cy="138112"/>
          </a:xfrm>
          <a:prstGeom prst="rect">
            <a:avLst/>
          </a:prstGeom>
        </p:spPr>
      </p:pic>
      <p:sp>
        <p:nvSpPr>
          <p:cNvPr id="5" name="Rectangle 4"/>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7"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3"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8" y="-8277"/>
            <a:ext cx="1666075" cy="834699"/>
          </a:xfrm>
          <a:prstGeom prst="rect">
            <a:avLst/>
          </a:prstGeom>
        </p:spPr>
      </p:pic>
    </p:spTree>
    <p:extLst>
      <p:ext uri="{BB962C8B-B14F-4D97-AF65-F5344CB8AC3E}">
        <p14:creationId xmlns:p14="http://schemas.microsoft.com/office/powerpoint/2010/main" val="134165562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3"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30" y="6096497"/>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2"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8"/>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2"/>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1" y="4552447"/>
            <a:ext cx="2671595" cy="1103910"/>
          </a:xfrm>
          <a:prstGeom prst="rect">
            <a:avLst/>
          </a:prstGeom>
        </p:spPr>
      </p:pic>
      <p:sp>
        <p:nvSpPr>
          <p:cNvPr id="17" name="TextBox 16"/>
          <p:cNvSpPr txBox="1"/>
          <p:nvPr userDrawn="1"/>
        </p:nvSpPr>
        <p:spPr>
          <a:xfrm>
            <a:off x="2454442" y="6315957"/>
            <a:ext cx="2945330" cy="307777"/>
          </a:xfrm>
          <a:prstGeom prst="rect">
            <a:avLst/>
          </a:prstGeom>
          <a:noFill/>
        </p:spPr>
        <p:txBody>
          <a:bodyPr wrap="square" lIns="0" tIns="0" rIns="0" bIns="0" rtlCol="0">
            <a:spAutoFit/>
          </a:bodyPr>
          <a:lstStyle/>
          <a:p>
            <a:pPr algn="ctr" defTabSz="914089"/>
            <a:r>
              <a:rPr lang="en-US" sz="1999" b="1" spc="-70" dirty="0">
                <a:gradFill>
                  <a:gsLst>
                    <a:gs pos="2917">
                      <a:srgbClr val="FFFFFF"/>
                    </a:gs>
                    <a:gs pos="30000">
                      <a:srgbClr val="FFFFFF"/>
                    </a:gs>
                  </a:gsLst>
                  <a:lin ang="5400000" scaled="0"/>
                </a:gradFill>
              </a:rPr>
              <a:t>LEARN</a:t>
            </a:r>
            <a:r>
              <a:rPr lang="en-US" sz="1999" spc="-70"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5" y="4463042"/>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9" y="2862281"/>
            <a:ext cx="1052135" cy="1205812"/>
          </a:xfrm>
          <a:prstGeom prst="rect">
            <a:avLst/>
          </a:prstGeom>
        </p:spPr>
      </p:pic>
    </p:spTree>
    <p:extLst>
      <p:ext uri="{BB962C8B-B14F-4D97-AF65-F5344CB8AC3E}">
        <p14:creationId xmlns:p14="http://schemas.microsoft.com/office/powerpoint/2010/main" val="3456612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0" r:id="rId19"/>
    <p:sldLayoutId id="2147483831"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6856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7" r:id="rId29"/>
    <p:sldLayoutId id="2147483828" r:id="rId30"/>
    <p:sldLayoutId id="2147483829" r:id="rId3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solidFill>
            <a:schemeClr val="tx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solidFill>
            <a:schemeClr val="tx1">
              <a:alpha val="99000"/>
            </a:schemeClr>
          </a:soli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solidFill>
            <a:schemeClr val="tx1">
              <a:alpha val="99000"/>
            </a:schemeClr>
          </a:soli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solidFill>
            <a:schemeClr val="tx1">
              <a:alpha val="99000"/>
            </a:schemeClr>
          </a:soli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solidFill>
            <a:schemeClr val="tx1">
              <a:alpha val="99000"/>
            </a:schemeClr>
          </a:soli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microsoft.com/office/2007/relationships/hdphoto" Target="../media/hdphoto14.wdp"/></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microsoft.com/office/2007/relationships/hdphoto" Target="../media/hdphoto15.wdp"/></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microsoft.com/office/2007/relationships/hdphoto" Target="../media/hdphoto17.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bit.ly/gwabTwitter" TargetMode="External"/><Relationship Id="rId2" Type="http://schemas.openxmlformats.org/officeDocument/2006/relationships/hyperlink" Target="http://bit.ly/gwabflickr" TargetMode="External"/><Relationship Id="rId1" Type="http://schemas.openxmlformats.org/officeDocument/2006/relationships/slideLayout" Target="../slideLayouts/slideLayout20.xml"/><Relationship Id="rId4" Type="http://schemas.openxmlformats.org/officeDocument/2006/relationships/hyperlink" Target="http://bit.ly/gwabfacebook"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8.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58.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emf"/><Relationship Id="rId17" Type="http://schemas.openxmlformats.org/officeDocument/2006/relationships/image" Target="../media/image76.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260" y="751169"/>
            <a:ext cx="2856756" cy="1923549"/>
          </a:xfrm>
          <a:prstGeom prst="rect">
            <a:avLst/>
          </a:prstGeom>
        </p:spPr>
      </p:pic>
      <p:sp>
        <p:nvSpPr>
          <p:cNvPr id="3" name="TextBox 2"/>
          <p:cNvSpPr txBox="1"/>
          <p:nvPr/>
        </p:nvSpPr>
        <p:spPr>
          <a:xfrm>
            <a:off x="5079980" y="228149"/>
            <a:ext cx="2694075" cy="522956"/>
          </a:xfrm>
          <a:prstGeom prst="rect">
            <a:avLst/>
          </a:prstGeom>
          <a:noFill/>
        </p:spPr>
        <p:txBody>
          <a:bodyPr wrap="none" rtlCol="0" anchor="ctr">
            <a:spAutoFit/>
          </a:bodyPr>
          <a:lstStyle/>
          <a:p>
            <a:r>
              <a:rPr lang="en-US" sz="2799" dirty="0">
                <a:solidFill>
                  <a:prstClr val="black"/>
                </a:solidFill>
              </a:rPr>
              <a:t>Welcome to the</a:t>
            </a:r>
          </a:p>
        </p:txBody>
      </p:sp>
      <p:sp>
        <p:nvSpPr>
          <p:cNvPr id="4" name="TextBox 3"/>
          <p:cNvSpPr txBox="1"/>
          <p:nvPr/>
        </p:nvSpPr>
        <p:spPr>
          <a:xfrm>
            <a:off x="5745982" y="3408953"/>
            <a:ext cx="1259312" cy="646035"/>
          </a:xfrm>
          <a:prstGeom prst="rect">
            <a:avLst/>
          </a:prstGeom>
          <a:noFill/>
        </p:spPr>
        <p:txBody>
          <a:bodyPr wrap="none" rtlCol="0">
            <a:spAutoFit/>
          </a:bodyPr>
          <a:lstStyle/>
          <a:p>
            <a:pPr algn="ctr"/>
            <a:r>
              <a:rPr lang="en-US" sz="3599" dirty="0">
                <a:solidFill>
                  <a:prstClr val="black"/>
                </a:solidFill>
              </a:rPr>
              <a:t>Perth</a:t>
            </a:r>
            <a:endParaRPr lang="en-US" sz="3599" dirty="0">
              <a:solidFill>
                <a:prstClr val="black"/>
              </a:solidFill>
            </a:endParaRPr>
          </a:p>
        </p:txBody>
      </p:sp>
    </p:spTree>
    <p:extLst>
      <p:ext uri="{BB962C8B-B14F-4D97-AF65-F5344CB8AC3E}">
        <p14:creationId xmlns:p14="http://schemas.microsoft.com/office/powerpoint/2010/main" val="26775303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6962"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177"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6659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23094735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 this morning</a:t>
            </a:r>
            <a:endParaRPr lang="en-AU" dirty="0"/>
          </a:p>
        </p:txBody>
      </p:sp>
      <p:sp>
        <p:nvSpPr>
          <p:cNvPr id="3" name="Text Placeholder 2"/>
          <p:cNvSpPr>
            <a:spLocks noGrp="1"/>
          </p:cNvSpPr>
          <p:nvPr>
            <p:ph type="body" sz="quarter" idx="10"/>
          </p:nvPr>
        </p:nvSpPr>
        <p:spPr>
          <a:xfrm>
            <a:off x="519112" y="1281549"/>
            <a:ext cx="11149013" cy="5216813"/>
          </a:xfrm>
        </p:spPr>
        <p:txBody>
          <a:bodyPr/>
          <a:lstStyle/>
          <a:p>
            <a:pPr algn="ctr"/>
            <a:r>
              <a:rPr lang="en-AU" sz="4400" dirty="0" smtClean="0"/>
              <a:t>http://git.io/gwabperth</a:t>
            </a:r>
          </a:p>
          <a:p>
            <a:r>
              <a:rPr lang="en-AU" sz="3200" b="1" dirty="0" smtClean="0"/>
              <a:t>Presentation</a:t>
            </a:r>
            <a:r>
              <a:rPr lang="en-AU" sz="3200" b="1" dirty="0"/>
              <a:t>: </a:t>
            </a:r>
            <a:r>
              <a:rPr lang="en-AU" sz="3200" dirty="0"/>
              <a:t>Web Apps in Azure</a:t>
            </a:r>
          </a:p>
          <a:p>
            <a:r>
              <a:rPr lang="en-AU" sz="3200" b="1" dirty="0"/>
              <a:t>Hands-on-lab:</a:t>
            </a:r>
            <a:r>
              <a:rPr lang="en-AU" sz="3200" dirty="0"/>
              <a:t> Deploy an Azure Web Site</a:t>
            </a:r>
          </a:p>
          <a:p>
            <a:r>
              <a:rPr lang="en-AU" sz="3200" b="1" dirty="0"/>
              <a:t>Presentation: </a:t>
            </a:r>
            <a:r>
              <a:rPr lang="en-AU" sz="3200" dirty="0"/>
              <a:t>Storage / Caching / Databases</a:t>
            </a:r>
          </a:p>
          <a:p>
            <a:r>
              <a:rPr lang="en-AU" sz="3200" b="1" dirty="0"/>
              <a:t>Demo:</a:t>
            </a:r>
            <a:r>
              <a:rPr lang="en-AU" sz="3200" dirty="0"/>
              <a:t> Background Processing</a:t>
            </a:r>
          </a:p>
          <a:p>
            <a:r>
              <a:rPr lang="en-AU" sz="3200" b="1" dirty="0" smtClean="0"/>
              <a:t>Hands-on-lab:</a:t>
            </a:r>
            <a:r>
              <a:rPr lang="en-AU" sz="3200" dirty="0" smtClean="0"/>
              <a:t> Web Jobs and Azure SQL Database</a:t>
            </a:r>
          </a:p>
          <a:p>
            <a:r>
              <a:rPr lang="en-AU" sz="3200" b="1" dirty="0" smtClean="0"/>
              <a:t>Presentation</a:t>
            </a:r>
            <a:r>
              <a:rPr lang="en-AU" sz="3200" b="1" dirty="0"/>
              <a:t>:</a:t>
            </a:r>
            <a:r>
              <a:rPr lang="en-AU" sz="3200" dirty="0"/>
              <a:t> Authentication in Azure</a:t>
            </a:r>
          </a:p>
          <a:p>
            <a:r>
              <a:rPr lang="en-AU" sz="3200" b="1" dirty="0"/>
              <a:t>Demo:</a:t>
            </a:r>
            <a:r>
              <a:rPr lang="en-AU" sz="3200" dirty="0"/>
              <a:t> Monitoring, Diagnostics, High Availability and Scaling</a:t>
            </a:r>
          </a:p>
          <a:p>
            <a:r>
              <a:rPr lang="en-AU" sz="3200" b="1" dirty="0"/>
              <a:t>Hands-on-lab:</a:t>
            </a:r>
            <a:r>
              <a:rPr lang="en-AU" sz="3200" dirty="0"/>
              <a:t> Authentication and </a:t>
            </a:r>
            <a:r>
              <a:rPr lang="en-AU" sz="3200" dirty="0" smtClean="0"/>
              <a:t>Diagnostics</a:t>
            </a:r>
            <a:endParaRPr lang="en-AU" sz="3200" dirty="0"/>
          </a:p>
        </p:txBody>
      </p:sp>
    </p:spTree>
    <p:extLst>
      <p:ext uri="{BB962C8B-B14F-4D97-AF65-F5344CB8AC3E}">
        <p14:creationId xmlns:p14="http://schemas.microsoft.com/office/powerpoint/2010/main" val="10498433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987" y="-1130629"/>
            <a:ext cx="9297213" cy="9297213"/>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Title 1"/>
          <p:cNvSpPr>
            <a:spLocks noGrp="1"/>
          </p:cNvSpPr>
          <p:nvPr>
            <p:ph type="title"/>
          </p:nvPr>
        </p:nvSpPr>
        <p:spPr>
          <a:xfrm>
            <a:off x="519113" y="51065"/>
            <a:ext cx="11149013" cy="1495404"/>
          </a:xfrm>
        </p:spPr>
        <p:txBody>
          <a:bodyPr/>
          <a:lstStyle/>
          <a:p>
            <a:r>
              <a:rPr lang="en-US" dirty="0" smtClean="0"/>
              <a:t>The Sponsors: These guys are doing it globally</a:t>
            </a:r>
            <a:endParaRPr lang="nl-BE" dirty="0"/>
          </a:p>
        </p:txBody>
      </p:sp>
      <p:graphicFrame>
        <p:nvGraphicFramePr>
          <p:cNvPr id="6" name="Table 5"/>
          <p:cNvGraphicFramePr>
            <a:graphicFrameLocks noGrp="1"/>
          </p:cNvGraphicFramePr>
          <p:nvPr>
            <p:extLst/>
          </p:nvPr>
        </p:nvGraphicFramePr>
        <p:xfrm>
          <a:off x="1125565" y="2314038"/>
          <a:ext cx="7678814" cy="2098784"/>
        </p:xfrm>
        <a:graphic>
          <a:graphicData uri="http://schemas.openxmlformats.org/drawingml/2006/table">
            <a:tbl>
              <a:tblPr/>
              <a:tblGrid>
                <a:gridCol w="3455466"/>
                <a:gridCol w="767882"/>
                <a:gridCol w="3455466"/>
              </a:tblGrid>
              <a:tr h="262296">
                <a:tc>
                  <a:txBody>
                    <a:bodyPr/>
                    <a:lstStyle/>
                    <a:p>
                      <a:pPr algn="ctr"/>
                      <a:endParaRPr lang="nl-BE" sz="1300" dirty="0"/>
                    </a:p>
                  </a:txBody>
                  <a:tcPr marL="64227" marR="64227" marT="32114" marB="32114" anchor="ctr">
                    <a:lnL>
                      <a:noFill/>
                    </a:lnL>
                    <a:lnR>
                      <a:noFill/>
                    </a:lnR>
                    <a:lnT>
                      <a:noFill/>
                    </a:lnT>
                    <a:lnB>
                      <a:noFill/>
                    </a:lnB>
                  </a:tcPr>
                </a:tc>
                <a:tc>
                  <a:txBody>
                    <a:bodyPr/>
                    <a:lstStyle/>
                    <a:p>
                      <a:endParaRPr lang="nl-BE" sz="1300"/>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dirty="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dirty="0"/>
                    </a:p>
                  </a:txBody>
                  <a:tcPr marL="64227" marR="64227" marT="32114" marB="32114" anchor="ctr">
                    <a:lnL>
                      <a:noFill/>
                    </a:lnL>
                    <a:lnR>
                      <a:noFill/>
                    </a:lnR>
                    <a:lnT>
                      <a:noFill/>
                    </a:lnT>
                    <a:lnB>
                      <a:noFill/>
                    </a:lnB>
                  </a:tcPr>
                </a:tc>
              </a:tr>
            </a:tbl>
          </a:graphicData>
        </a:graphic>
      </p:graphicFrame>
      <p:pic>
        <p:nvPicPr>
          <p:cNvPr id="1025" name="Picture 1" descr="Microsof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7986" y="4951468"/>
            <a:ext cx="1573970"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frag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12" y="2233178"/>
            <a:ext cx="1770716" cy="2833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yGe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2572" y="5892584"/>
            <a:ext cx="1227696" cy="393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ud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1702" y="1090887"/>
            <a:ext cx="1573970" cy="5351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erebrata-logo - 250x62 -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6687" y="2665724"/>
            <a:ext cx="1967463" cy="4879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4971" y="4005267"/>
            <a:ext cx="1888764"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zureWatch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309" y="4548097"/>
            <a:ext cx="1967463" cy="275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rizontal_cloudberry_logo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96" y="3418879"/>
            <a:ext cx="1817935" cy="55089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ODEMagazine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6035" y="4971047"/>
            <a:ext cx="1241674" cy="3870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0004" y="2190693"/>
            <a:ext cx="1172609"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Stackify Logo"/>
          <p:cNvPicPr>
            <a:picLocks noChangeAspect="1" noChangeArrowheads="1"/>
          </p:cNvPicPr>
          <p:nvPr/>
        </p:nvPicPr>
        <p:blipFill>
          <a:blip r:embed="rId13">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4144717" y="3394879"/>
            <a:ext cx="1573970" cy="5194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sgilit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885" y="2699038"/>
            <a:ext cx="1471662" cy="40923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facetflow_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78270" y="2207759"/>
            <a:ext cx="1788602" cy="4006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intellectNow"/>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5109" y="5372959"/>
            <a:ext cx="1967463" cy="34627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appveyor-logo-220x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6180" y="2799841"/>
            <a:ext cx="1731367" cy="31479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8460655" y="2770275"/>
            <a:ext cx="3495515" cy="224233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398" dirty="0"/>
              <a:t>A BIG THANK YOU</a:t>
            </a:r>
            <a:endParaRPr lang="en-US" sz="5398" dirty="0"/>
          </a:p>
        </p:txBody>
      </p:sp>
    </p:spTree>
    <p:extLst>
      <p:ext uri="{BB962C8B-B14F-4D97-AF65-F5344CB8AC3E}">
        <p14:creationId xmlns:p14="http://schemas.microsoft.com/office/powerpoint/2010/main" val="3468383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987" y="-1130629"/>
            <a:ext cx="9297213" cy="9297213"/>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Title 1"/>
          <p:cNvSpPr>
            <a:spLocks noGrp="1"/>
          </p:cNvSpPr>
          <p:nvPr>
            <p:ph type="title"/>
          </p:nvPr>
        </p:nvSpPr>
        <p:spPr>
          <a:xfrm>
            <a:off x="519113" y="51065"/>
            <a:ext cx="11149013" cy="1495404"/>
          </a:xfrm>
        </p:spPr>
        <p:txBody>
          <a:bodyPr/>
          <a:lstStyle/>
          <a:p>
            <a:r>
              <a:rPr lang="en-US" dirty="0" smtClean="0"/>
              <a:t>The Sponsors: These guys are doing it locally</a:t>
            </a:r>
            <a:endParaRPr lang="nl-BE" dirty="0"/>
          </a:p>
        </p:txBody>
      </p:sp>
      <p:sp>
        <p:nvSpPr>
          <p:cNvPr id="20" name="Title 1"/>
          <p:cNvSpPr txBox="1">
            <a:spLocks/>
          </p:cNvSpPr>
          <p:nvPr/>
        </p:nvSpPr>
        <p:spPr>
          <a:xfrm>
            <a:off x="8460655" y="2770275"/>
            <a:ext cx="3495515" cy="224233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398" dirty="0"/>
              <a:t>A BIG THANK YOU</a:t>
            </a:r>
            <a:endParaRPr lang="en-US" sz="5398" dirty="0"/>
          </a:p>
        </p:txBody>
      </p:sp>
      <p:pic>
        <p:nvPicPr>
          <p:cNvPr id="2054" name="Picture 6" descr="C:\Users\June\AppData\Local\Packages\microsoft.windowscommunicationsapps_8wekyb3d8bbwe\AC\Temp\{F21BBF52-2CE4-45BD-A49C-9F1351F9DB83}.t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700" y="4265680"/>
            <a:ext cx="3124712" cy="12498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107" y="1257570"/>
            <a:ext cx="3560427" cy="2462977"/>
          </a:xfrm>
          <a:prstGeom prst="rect">
            <a:avLst/>
          </a:prstGeom>
        </p:spPr>
      </p:pic>
    </p:spTree>
    <p:extLst>
      <p:ext uri="{BB962C8B-B14F-4D97-AF65-F5344CB8AC3E}">
        <p14:creationId xmlns:p14="http://schemas.microsoft.com/office/powerpoint/2010/main" val="4219703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Social Fun</a:t>
            </a:r>
            <a:endParaRPr lang="nl-BE" dirty="0"/>
          </a:p>
        </p:txBody>
      </p:sp>
      <p:sp>
        <p:nvSpPr>
          <p:cNvPr id="3" name="Content Placeholder 2"/>
          <p:cNvSpPr>
            <a:spLocks noGrp="1"/>
          </p:cNvSpPr>
          <p:nvPr>
            <p:ph idx="1"/>
          </p:nvPr>
        </p:nvSpPr>
        <p:spPr>
          <a:xfrm>
            <a:off x="520700" y="1448317"/>
            <a:ext cx="11152188" cy="4776244"/>
          </a:xfrm>
        </p:spPr>
        <p:txBody>
          <a:bodyPr/>
          <a:lstStyle/>
          <a:p>
            <a:pPr marL="0" indent="0" algn="ctr">
              <a:buNone/>
            </a:pPr>
            <a:r>
              <a:rPr lang="en-US" dirty="0" smtClean="0"/>
              <a:t>Please share our “little” event on the WWW by any means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Use </a:t>
            </a:r>
            <a:r>
              <a:rPr lang="en-US" dirty="0" smtClean="0"/>
              <a:t>the HASHTAG </a:t>
            </a:r>
          </a:p>
          <a:p>
            <a:pPr marL="0" indent="0" algn="ctr">
              <a:buNone/>
            </a:pPr>
            <a:r>
              <a:rPr lang="en-US" sz="9597" b="1" dirty="0"/>
              <a:t>#GWAB </a:t>
            </a:r>
          </a:p>
          <a:p>
            <a:pPr marL="0" indent="0" algn="ctr">
              <a:buNone/>
            </a:pPr>
            <a:r>
              <a:rPr lang="en-US" dirty="0" smtClean="0"/>
              <a:t>extensively</a:t>
            </a:r>
            <a:endParaRPr lang="nl-BE" dirty="0"/>
          </a:p>
        </p:txBody>
      </p:sp>
      <p:pic>
        <p:nvPicPr>
          <p:cNvPr id="6" name="Picture 5"/>
          <p:cNvPicPr>
            <a:picLocks noChangeAspect="1"/>
          </p:cNvPicPr>
          <p:nvPr/>
        </p:nvPicPr>
        <p:blipFill>
          <a:blip r:embed="rId2"/>
          <a:stretch>
            <a:fillRect/>
          </a:stretch>
        </p:blipFill>
        <p:spPr>
          <a:xfrm>
            <a:off x="3333119" y="2450248"/>
            <a:ext cx="5521001" cy="644117"/>
          </a:xfrm>
          <a:prstGeom prst="rect">
            <a:avLst/>
          </a:prstGeom>
        </p:spPr>
      </p:pic>
    </p:spTree>
    <p:extLst>
      <p:ext uri="{BB962C8B-B14F-4D97-AF65-F5344CB8AC3E}">
        <p14:creationId xmlns:p14="http://schemas.microsoft.com/office/powerpoint/2010/main" val="14582544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Social Fun (part </a:t>
            </a:r>
            <a:r>
              <a:rPr lang="en-US" dirty="0" err="1" smtClean="0"/>
              <a:t>deux</a:t>
            </a:r>
            <a:r>
              <a:rPr lang="en-US" dirty="0" smtClean="0"/>
              <a:t>)</a:t>
            </a:r>
            <a:endParaRPr lang="nl-BE" dirty="0"/>
          </a:p>
        </p:txBody>
      </p:sp>
      <p:sp>
        <p:nvSpPr>
          <p:cNvPr id="3" name="Content Placeholder 2"/>
          <p:cNvSpPr>
            <a:spLocks noGrp="1"/>
          </p:cNvSpPr>
          <p:nvPr>
            <p:ph idx="1"/>
          </p:nvPr>
        </p:nvSpPr>
        <p:spPr>
          <a:xfrm>
            <a:off x="520700" y="1324525"/>
            <a:ext cx="11152188" cy="3849282"/>
          </a:xfrm>
        </p:spPr>
        <p:txBody>
          <a:bodyPr/>
          <a:lstStyle/>
          <a:p>
            <a:pPr marL="0" indent="0" algn="ctr">
              <a:buNone/>
            </a:pPr>
            <a:r>
              <a:rPr lang="en-US" dirty="0" smtClean="0"/>
              <a:t>Find all the online locations here </a:t>
            </a:r>
          </a:p>
          <a:p>
            <a:pPr marL="0" indent="0" algn="ctr">
              <a:buNone/>
            </a:pPr>
            <a:endParaRPr lang="en-US" dirty="0"/>
          </a:p>
          <a:p>
            <a:pPr marL="0" indent="0" algn="ctr">
              <a:buNone/>
            </a:pPr>
            <a:r>
              <a:rPr lang="nl-BE" sz="5398" u="sng" dirty="0">
                <a:hlinkClick r:id="rId2"/>
              </a:rPr>
              <a:t>http://bit.ly/gwabflickr</a:t>
            </a:r>
            <a:endParaRPr lang="nl-BE" sz="5398" dirty="0"/>
          </a:p>
          <a:p>
            <a:pPr marL="0" indent="0" algn="ctr">
              <a:buNone/>
            </a:pPr>
            <a:r>
              <a:rPr lang="en-US" sz="5398" u="sng" dirty="0">
                <a:hlinkClick r:id="rId3"/>
              </a:rPr>
              <a:t>http://bit.ly/gwabTwitter</a:t>
            </a:r>
            <a:r>
              <a:rPr lang="nl-BE" sz="5398" dirty="0"/>
              <a:t> </a:t>
            </a:r>
            <a:r>
              <a:rPr lang="en-US" sz="5398" dirty="0"/>
              <a:t>(capital ‘T’)</a:t>
            </a:r>
            <a:endParaRPr lang="nl-BE" sz="5398" dirty="0"/>
          </a:p>
          <a:p>
            <a:pPr marL="0" indent="0" algn="ctr">
              <a:buNone/>
            </a:pPr>
            <a:r>
              <a:rPr lang="nl-BE" sz="5398" u="sng" dirty="0">
                <a:hlinkClick r:id="rId4"/>
              </a:rPr>
              <a:t>http://bit.ly/gwabfacebook</a:t>
            </a:r>
            <a:endParaRPr lang="nl-BE" sz="5398" dirty="0"/>
          </a:p>
        </p:txBody>
      </p:sp>
    </p:spTree>
    <p:extLst>
      <p:ext uri="{BB962C8B-B14F-4D97-AF65-F5344CB8AC3E}">
        <p14:creationId xmlns:p14="http://schemas.microsoft.com/office/powerpoint/2010/main" val="68127417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987" y="-1130629"/>
            <a:ext cx="9297213" cy="9297213"/>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Title 1"/>
          <p:cNvSpPr>
            <a:spLocks noGrp="1"/>
          </p:cNvSpPr>
          <p:nvPr>
            <p:ph type="title"/>
          </p:nvPr>
        </p:nvSpPr>
        <p:spPr>
          <a:xfrm>
            <a:off x="519113" y="51065"/>
            <a:ext cx="11149013" cy="1495404"/>
          </a:xfrm>
        </p:spPr>
        <p:txBody>
          <a:bodyPr/>
          <a:lstStyle/>
          <a:p>
            <a:r>
              <a:rPr lang="en-US" dirty="0" smtClean="0"/>
              <a:t>The Sponsors: These guys are doing it globally</a:t>
            </a:r>
            <a:endParaRPr lang="nl-BE" dirty="0"/>
          </a:p>
        </p:txBody>
      </p:sp>
      <p:graphicFrame>
        <p:nvGraphicFramePr>
          <p:cNvPr id="6" name="Table 5"/>
          <p:cNvGraphicFramePr>
            <a:graphicFrameLocks noGrp="1"/>
          </p:cNvGraphicFramePr>
          <p:nvPr>
            <p:extLst/>
          </p:nvPr>
        </p:nvGraphicFramePr>
        <p:xfrm>
          <a:off x="1125565" y="2314038"/>
          <a:ext cx="7678814" cy="2098784"/>
        </p:xfrm>
        <a:graphic>
          <a:graphicData uri="http://schemas.openxmlformats.org/drawingml/2006/table">
            <a:tbl>
              <a:tblPr/>
              <a:tblGrid>
                <a:gridCol w="3455466"/>
                <a:gridCol w="767882"/>
                <a:gridCol w="3455466"/>
              </a:tblGrid>
              <a:tr h="262296">
                <a:tc>
                  <a:txBody>
                    <a:bodyPr/>
                    <a:lstStyle/>
                    <a:p>
                      <a:pPr algn="ctr"/>
                      <a:endParaRPr lang="nl-BE" sz="1300" dirty="0"/>
                    </a:p>
                  </a:txBody>
                  <a:tcPr marL="64227" marR="64227" marT="32114" marB="32114" anchor="ctr">
                    <a:lnL>
                      <a:noFill/>
                    </a:lnL>
                    <a:lnR>
                      <a:noFill/>
                    </a:lnR>
                    <a:lnT>
                      <a:noFill/>
                    </a:lnT>
                    <a:lnB>
                      <a:noFill/>
                    </a:lnB>
                  </a:tcPr>
                </a:tc>
                <a:tc>
                  <a:txBody>
                    <a:bodyPr/>
                    <a:lstStyle/>
                    <a:p>
                      <a:endParaRPr lang="nl-BE" sz="1300"/>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dirty="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a:p>
                  </a:txBody>
                  <a:tcPr marL="64227" marR="64227" marT="32114" marB="32114" anchor="ctr">
                    <a:lnL>
                      <a:noFill/>
                    </a:lnL>
                    <a:lnR>
                      <a:noFill/>
                    </a:lnR>
                    <a:lnT>
                      <a:noFill/>
                    </a:lnT>
                    <a:lnB>
                      <a:noFill/>
                    </a:lnB>
                  </a:tcPr>
                </a:tc>
              </a:tr>
              <a:tr h="262296">
                <a:tc>
                  <a:txBody>
                    <a:bodyPr/>
                    <a:lstStyle/>
                    <a:p>
                      <a:pPr algn="ctr"/>
                      <a:endParaRPr lang="nl-BE" sz="1300"/>
                    </a:p>
                  </a:txBody>
                  <a:tcPr marL="64227" marR="64227" marT="32114" marB="32114" anchor="ctr">
                    <a:lnL>
                      <a:noFill/>
                    </a:lnL>
                    <a:lnR>
                      <a:noFill/>
                    </a:lnR>
                    <a:lnT>
                      <a:noFill/>
                    </a:lnT>
                    <a:lnB>
                      <a:noFill/>
                    </a:lnB>
                  </a:tcPr>
                </a:tc>
                <a:tc>
                  <a:txBody>
                    <a:bodyPr/>
                    <a:lstStyle/>
                    <a:p>
                      <a:r>
                        <a:rPr lang="nl-BE" sz="1300"/>
                        <a:t> </a:t>
                      </a:r>
                    </a:p>
                  </a:txBody>
                  <a:tcPr marL="64227" marR="64227" marT="32114" marB="32114" anchor="ctr">
                    <a:lnL>
                      <a:noFill/>
                    </a:lnL>
                    <a:lnR>
                      <a:noFill/>
                    </a:lnR>
                    <a:lnT>
                      <a:noFill/>
                    </a:lnT>
                    <a:lnB>
                      <a:noFill/>
                    </a:lnB>
                  </a:tcPr>
                </a:tc>
                <a:tc>
                  <a:txBody>
                    <a:bodyPr/>
                    <a:lstStyle/>
                    <a:p>
                      <a:pPr algn="ctr"/>
                      <a:endParaRPr lang="nl-BE" sz="1300" dirty="0"/>
                    </a:p>
                  </a:txBody>
                  <a:tcPr marL="64227" marR="64227" marT="32114" marB="32114" anchor="ctr">
                    <a:lnL>
                      <a:noFill/>
                    </a:lnL>
                    <a:lnR>
                      <a:noFill/>
                    </a:lnR>
                    <a:lnT>
                      <a:noFill/>
                    </a:lnT>
                    <a:lnB>
                      <a:noFill/>
                    </a:lnB>
                  </a:tcPr>
                </a:tc>
              </a:tr>
            </a:tbl>
          </a:graphicData>
        </a:graphic>
      </p:graphicFrame>
      <p:pic>
        <p:nvPicPr>
          <p:cNvPr id="1025" name="Picture 1" descr="Microsof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7986" y="4951468"/>
            <a:ext cx="1573970"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frag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12" y="2233178"/>
            <a:ext cx="1770716" cy="2833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yGe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2572" y="5892584"/>
            <a:ext cx="1227696" cy="393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ud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1702" y="1090887"/>
            <a:ext cx="1573970" cy="5351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erebrata-logo - 250x62 - Cop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6687" y="2665724"/>
            <a:ext cx="1967463" cy="4879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4971" y="4005267"/>
            <a:ext cx="1888764"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zureWatch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309" y="4548097"/>
            <a:ext cx="1967463" cy="275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rizontal_cloudberry_logo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96" y="3418879"/>
            <a:ext cx="1817935" cy="55089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ODEMagazine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6035" y="4971047"/>
            <a:ext cx="1241674" cy="3870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etBrains"/>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0004" y="2190693"/>
            <a:ext cx="1172609" cy="44858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Stackify Logo"/>
          <p:cNvPicPr>
            <a:picLocks noChangeAspect="1" noChangeArrowheads="1"/>
          </p:cNvPicPr>
          <p:nvPr/>
        </p:nvPicPr>
        <p:blipFill>
          <a:blip r:embed="rId13">
            <a:clrChange>
              <a:clrFrom>
                <a:srgbClr val="FFFEFF"/>
              </a:clrFrom>
              <a:clrTo>
                <a:srgbClr val="FFFEFF">
                  <a:alpha val="0"/>
                </a:srgbClr>
              </a:clrTo>
            </a:clrChange>
            <a:extLst>
              <a:ext uri="{28A0092B-C50C-407E-A947-70E740481C1C}">
                <a14:useLocalDpi xmlns:a14="http://schemas.microsoft.com/office/drawing/2010/main" val="0"/>
              </a:ext>
            </a:extLst>
          </a:blip>
          <a:srcRect/>
          <a:stretch>
            <a:fillRect/>
          </a:stretch>
        </p:blipFill>
        <p:spPr bwMode="auto">
          <a:xfrm>
            <a:off x="4144717" y="3394879"/>
            <a:ext cx="1573970" cy="5194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sgilit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885" y="2699038"/>
            <a:ext cx="1471662" cy="40923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facetflow_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78270" y="2207759"/>
            <a:ext cx="1788602" cy="4006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intellectNow"/>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5109" y="5372959"/>
            <a:ext cx="1967463" cy="34627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appveyor-logo-220x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06180" y="2799841"/>
            <a:ext cx="1731367" cy="31479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8460655" y="2770275"/>
            <a:ext cx="3495515" cy="224233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5398" dirty="0"/>
              <a:t>A BIG THANK YOU</a:t>
            </a:r>
            <a:endParaRPr lang="en-US" sz="5398" dirty="0"/>
          </a:p>
        </p:txBody>
      </p:sp>
    </p:spTree>
    <p:extLst>
      <p:ext uri="{BB962C8B-B14F-4D97-AF65-F5344CB8AC3E}">
        <p14:creationId xmlns:p14="http://schemas.microsoft.com/office/powerpoint/2010/main" val="1283580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p:cNvSpPr/>
          <p:nvPr/>
        </p:nvSpPr>
        <p:spPr bwMode="auto">
          <a:xfrm>
            <a:off x="1247449" y="2429136"/>
            <a:ext cx="3275747" cy="756006"/>
          </a:xfrm>
          <a:prstGeom prst="cloudCallou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12" tIns="45706" rIns="91412" bIns="45706" numCol="1" rtlCol="0" anchor="ctr" anchorCtr="0" compatLnSpc="1">
            <a:prstTxWarp prst="textNoShape">
              <a:avLst/>
            </a:prstTxWarp>
          </a:bodyPr>
          <a:lstStyle/>
          <a:p>
            <a:pPr algn="ctr" defTabSz="913825" fontAlgn="base">
              <a:lnSpc>
                <a:spcPct val="90000"/>
              </a:lnSpc>
              <a:spcBef>
                <a:spcPct val="0"/>
              </a:spcBef>
              <a:spcAft>
                <a:spcPct val="0"/>
              </a:spcAft>
            </a:pPr>
            <a:endParaRPr lang="en-AU" sz="1999" spc="-50" dirty="0">
              <a:gradFill>
                <a:gsLst>
                  <a:gs pos="0">
                    <a:srgbClr val="EFEFEF"/>
                  </a:gs>
                  <a:gs pos="100000">
                    <a:srgbClr val="EFEFEF"/>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987" y="-1130629"/>
            <a:ext cx="9297213" cy="9297213"/>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Title 1"/>
          <p:cNvSpPr>
            <a:spLocks noGrp="1"/>
          </p:cNvSpPr>
          <p:nvPr>
            <p:ph type="title"/>
          </p:nvPr>
        </p:nvSpPr>
        <p:spPr>
          <a:xfrm>
            <a:off x="519113" y="51065"/>
            <a:ext cx="11149013" cy="1495404"/>
          </a:xfrm>
        </p:spPr>
        <p:txBody>
          <a:bodyPr/>
          <a:lstStyle/>
          <a:p>
            <a:r>
              <a:rPr lang="en-US" dirty="0" smtClean="0"/>
              <a:t>The Sponsors: These guys are doing it locally</a:t>
            </a:r>
            <a:endParaRPr lang="nl-BE" dirty="0"/>
          </a:p>
        </p:txBody>
      </p:sp>
      <p:sp>
        <p:nvSpPr>
          <p:cNvPr id="20" name="Title 1"/>
          <p:cNvSpPr txBox="1">
            <a:spLocks/>
          </p:cNvSpPr>
          <p:nvPr/>
        </p:nvSpPr>
        <p:spPr>
          <a:xfrm>
            <a:off x="8460655" y="2770275"/>
            <a:ext cx="3495515" cy="224233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5398">
                <a:gradFill>
                  <a:gsLst>
                    <a:gs pos="1250">
                      <a:srgbClr val="00188F"/>
                    </a:gs>
                    <a:gs pos="100000">
                      <a:srgbClr val="00188F"/>
                    </a:gs>
                  </a:gsLst>
                  <a:lin ang="5400000" scaled="0"/>
                </a:gradFill>
              </a:rPr>
              <a:t>A BIG THANK YOU</a:t>
            </a:r>
          </a:p>
        </p:txBody>
      </p:sp>
      <p:pic>
        <p:nvPicPr>
          <p:cNvPr id="2054" name="Picture 6" descr="C:\Users\June\AppData\Local\Packages\microsoft.windowscommunicationsapps_8wekyb3d8bbwe\AC\Temp\{F21BBF52-2CE4-45BD-A49C-9F1351F9DB83}.t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4115" y="3698855"/>
            <a:ext cx="2169204" cy="86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6464" y="1240902"/>
            <a:ext cx="3190340" cy="2206964"/>
          </a:xfrm>
          <a:prstGeom prst="rect">
            <a:avLst/>
          </a:prstGeom>
        </p:spPr>
      </p:pic>
      <p:sp>
        <p:nvSpPr>
          <p:cNvPr id="8" name="TextBox 7"/>
          <p:cNvSpPr txBox="1"/>
          <p:nvPr/>
        </p:nvSpPr>
        <p:spPr>
          <a:xfrm>
            <a:off x="1564936" y="2640982"/>
            <a:ext cx="2640773" cy="33231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lnSpc>
                <a:spcPct val="90000"/>
              </a:lnSpc>
            </a:pPr>
            <a:r>
              <a:rPr lang="en-AU" sz="2399" spc="-50" dirty="0">
                <a:gradFill>
                  <a:gsLst>
                    <a:gs pos="2917">
                      <a:srgbClr val="505050"/>
                    </a:gs>
                    <a:gs pos="30000">
                      <a:srgbClr val="505050"/>
                    </a:gs>
                  </a:gsLst>
                  <a:lin ang="5400000" scaled="0"/>
                </a:gradFill>
              </a:rPr>
              <a:t>Perth MS Cloud UG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2165" y="4958759"/>
            <a:ext cx="3382307" cy="807793"/>
          </a:xfrm>
          <a:prstGeom prst="rect">
            <a:avLst/>
          </a:prstGeom>
        </p:spPr>
      </p:pic>
    </p:spTree>
    <p:extLst>
      <p:ext uri="{BB962C8B-B14F-4D97-AF65-F5344CB8AC3E}">
        <p14:creationId xmlns:p14="http://schemas.microsoft.com/office/powerpoint/2010/main" val="1934260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3" name="Text Placeholder 5"/>
          <p:cNvSpPr>
            <a:spLocks noGrp="1"/>
          </p:cNvSpPr>
          <p:nvPr>
            <p:ph type="body" sz="quarter" idx="11"/>
          </p:nvPr>
        </p:nvSpPr>
        <p:spPr>
          <a:xfrm>
            <a:off x="519113" y="5213232"/>
            <a:ext cx="4491037" cy="1292662"/>
          </a:xfrm>
        </p:spPr>
        <p:txBody>
          <a:bodyPr/>
          <a:lstStyle/>
          <a:p>
            <a:r>
              <a:rPr lang="en-US" sz="2000" dirty="0" smtClean="0"/>
              <a:t>Rob Moore</a:t>
            </a:r>
            <a:endParaRPr lang="en-US" sz="2000" dirty="0"/>
          </a:p>
          <a:p>
            <a:r>
              <a:rPr lang="en-US" sz="2000" dirty="0" smtClean="0"/>
              <a:t>Lead Consultant, Readify</a:t>
            </a:r>
          </a:p>
          <a:p>
            <a:r>
              <a:rPr lang="en-US" sz="2000" dirty="0" smtClean="0"/>
              <a:t>rob.moore@readify.net</a:t>
            </a:r>
          </a:p>
          <a:p>
            <a:r>
              <a:rPr lang="en-US" sz="2000" dirty="0" smtClean="0"/>
              <a:t>@</a:t>
            </a:r>
            <a:r>
              <a:rPr lang="en-US" sz="2000" dirty="0" err="1" smtClean="0"/>
              <a:t>robdmoore</a:t>
            </a:r>
            <a:endParaRPr lang="en-US" sz="2000" dirty="0"/>
          </a:p>
        </p:txBody>
      </p:sp>
      <p:sp>
        <p:nvSpPr>
          <p:cNvPr id="5" name="Text Placeholder 5"/>
          <p:cNvSpPr txBox="1">
            <a:spLocks/>
          </p:cNvSpPr>
          <p:nvPr/>
        </p:nvSpPr>
        <p:spPr>
          <a:xfrm>
            <a:off x="7348538" y="5213232"/>
            <a:ext cx="4491037" cy="129266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80000"/>
              <a:buFont typeface="Arial" pitchFamily="34" charset="0"/>
              <a:buNone/>
              <a:defRPr sz="2400" kern="1200">
                <a:solidFill>
                  <a:schemeClr val="bg1">
                    <a:alpha val="98000"/>
                  </a:schemeClr>
                </a:solidFill>
                <a:latin typeface="+mj-lt"/>
                <a:ea typeface="+mn-ea"/>
                <a:cs typeface="+mn-cs"/>
              </a:defRPr>
            </a:lvl1pPr>
            <a:lvl2pPr marL="460375" indent="0" algn="l" defTabSz="914363" rtl="0" eaLnBrk="1" latinLnBrk="0" hangingPunct="1">
              <a:lnSpc>
                <a:spcPct val="90000"/>
              </a:lnSpc>
              <a:spcBef>
                <a:spcPct val="20000"/>
              </a:spcBef>
              <a:buSzPct val="80000"/>
              <a:buFont typeface="Arial" pitchFamily="34" charset="0"/>
              <a:buNone/>
              <a:defRPr sz="2800" kern="1200">
                <a:gradFill>
                  <a:gsLst>
                    <a:gs pos="0">
                      <a:srgbClr val="595959"/>
                    </a:gs>
                    <a:gs pos="86000">
                      <a:srgbClr val="595959"/>
                    </a:gs>
                  </a:gsLst>
                  <a:lin ang="5400000" scaled="0"/>
                </a:gradFill>
                <a:latin typeface="+mn-lt"/>
                <a:ea typeface="+mn-ea"/>
                <a:cs typeface="+mn-cs"/>
              </a:defRPr>
            </a:lvl2pPr>
            <a:lvl3pPr marL="855663" indent="0" algn="l" defTabSz="914363" rtl="0" eaLnBrk="1" latinLnBrk="0" hangingPunct="1">
              <a:lnSpc>
                <a:spcPct val="90000"/>
              </a:lnSpc>
              <a:spcBef>
                <a:spcPct val="20000"/>
              </a:spcBef>
              <a:buSzPct val="80000"/>
              <a:buFont typeface="Arial" pitchFamily="34" charset="0"/>
              <a:buNone/>
              <a:defRPr sz="2400" kern="1200">
                <a:gradFill>
                  <a:gsLst>
                    <a:gs pos="0">
                      <a:srgbClr val="595959"/>
                    </a:gs>
                    <a:gs pos="86000">
                      <a:srgbClr val="595959"/>
                    </a:gs>
                  </a:gsLst>
                  <a:lin ang="5400000" scaled="0"/>
                </a:gradFill>
                <a:latin typeface="+mn-lt"/>
                <a:ea typeface="+mn-ea"/>
                <a:cs typeface="+mn-cs"/>
              </a:defRPr>
            </a:lvl3pPr>
            <a:lvl4pPr marL="1258888" indent="0" algn="l" defTabSz="914363" rtl="0" eaLnBrk="1" latinLnBrk="0" hangingPunct="1">
              <a:lnSpc>
                <a:spcPct val="90000"/>
              </a:lnSpc>
              <a:spcBef>
                <a:spcPct val="20000"/>
              </a:spcBef>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1604963" indent="0" algn="l" defTabSz="914363" rtl="0" eaLnBrk="1" latinLnBrk="0" hangingPunct="1">
              <a:lnSpc>
                <a:spcPct val="90000"/>
              </a:lnSpc>
              <a:spcBef>
                <a:spcPct val="20000"/>
              </a:spcBef>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000" dirty="0" smtClean="0"/>
              <a:t>Matt Davies</a:t>
            </a:r>
            <a:endParaRPr lang="en-US" sz="2000" dirty="0"/>
          </a:p>
          <a:p>
            <a:pPr algn="r"/>
            <a:r>
              <a:rPr lang="en-US" sz="2000" dirty="0" smtClean="0"/>
              <a:t>Senior Developer, </a:t>
            </a:r>
            <a:r>
              <a:rPr lang="en-US" sz="2000" dirty="0"/>
              <a:t>Readify</a:t>
            </a:r>
          </a:p>
          <a:p>
            <a:pPr algn="r"/>
            <a:r>
              <a:rPr lang="en-US" sz="2000" dirty="0" smtClean="0"/>
              <a:t>matt.davies@readify.net</a:t>
            </a:r>
            <a:endParaRPr lang="en-US" sz="2000" dirty="0"/>
          </a:p>
          <a:p>
            <a:pPr algn="r"/>
            <a:r>
              <a:rPr lang="en-US" sz="2000" dirty="0" smtClean="0"/>
              <a:t>@</a:t>
            </a:r>
            <a:r>
              <a:rPr lang="en-US" sz="2000" dirty="0" err="1" smtClean="0"/>
              <a:t>mdaviesnet</a:t>
            </a:r>
            <a:endParaRPr lang="en-US" sz="2000"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t>
            </a:r>
            <a:r>
              <a:rPr lang="en-US" sz="4000" dirty="0" smtClean="0">
                <a:latin typeface="Segoe UI Light" pitchFamily="34" charset="0"/>
              </a:rPr>
              <a:t>APIs</a:t>
            </a:r>
          </a:p>
          <a:p>
            <a:pPr lvl="1">
              <a:lnSpc>
                <a:spcPct val="100000"/>
              </a:lnSpc>
            </a:pPr>
            <a:r>
              <a:rPr lang="en-US" sz="4000" dirty="0" smtClean="0">
                <a:latin typeface="Segoe UI Light" pitchFamily="34" charset="0"/>
              </a:rPr>
              <a:t>Hybrid-cloud apps</a:t>
            </a:r>
            <a:endParaRPr lang="en-US" sz="4000" dirty="0">
              <a:latin typeface="Segoe UI Light" pitchFamily="34" charset="0"/>
            </a:endParaRPr>
          </a:p>
        </p:txBody>
      </p:sp>
    </p:spTree>
    <p:extLst>
      <p:ext uri="{BB962C8B-B14F-4D97-AF65-F5344CB8AC3E}">
        <p14:creationId xmlns:p14="http://schemas.microsoft.com/office/powerpoint/2010/main" val="149459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3143" y="221642"/>
            <a:ext cx="8779258" cy="5477890"/>
          </a:xfrm>
          <a:prstGeom prst="rect">
            <a:avLst/>
          </a:prstGeom>
          <a:ln>
            <a:solidFill>
              <a:schemeClr val="bg1">
                <a:lumMod val="50000"/>
              </a:schemeClr>
            </a:solidFill>
          </a:ln>
        </p:spPr>
      </p:pic>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14004335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t>Application</a:t>
            </a:r>
            <a:br>
              <a:rPr lang="en-US" sz="4399" dirty="0"/>
            </a:br>
            <a:r>
              <a:rPr lang="en-US" sz="4399" dirty="0"/>
              <a:t>   building blocks</a:t>
            </a:r>
          </a:p>
        </p:txBody>
      </p:sp>
      <p:grpSp>
        <p:nvGrpSpPr>
          <p:cNvPr id="37" name="Group 36"/>
          <p:cNvGrpSpPr/>
          <p:nvPr/>
        </p:nvGrpSpPr>
        <p:grpSpPr>
          <a:xfrm>
            <a:off x="8057006" y="4327604"/>
            <a:ext cx="1896063" cy="1772180"/>
            <a:chOff x="5665775" y="2466267"/>
            <a:chExt cx="1896557" cy="1772642"/>
          </a:xfrm>
          <a:solidFill>
            <a:schemeClr val="accent5"/>
          </a:solidFill>
        </p:grpSpPr>
        <p:sp>
          <p:nvSpPr>
            <p:cNvPr id="17" name="Rectangle 16"/>
            <p:cNvSpPr/>
            <p:nvPr/>
          </p:nvSpPr>
          <p:spPr bwMode="auto">
            <a:xfrm>
              <a:off x="5665775" y="24662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grpFill/>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a:solidFill>
            <a:schemeClr val="accent5"/>
          </a:solidFill>
        </p:grpSpPr>
        <p:sp>
          <p:nvSpPr>
            <p:cNvPr id="26" name="Rectangle 25"/>
            <p:cNvSpPr/>
            <p:nvPr/>
          </p:nvSpPr>
          <p:spPr bwMode="auto">
            <a:xfrm>
              <a:off x="3671322" y="434170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grpFill/>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a:solidFill>
            <a:schemeClr val="accent5"/>
          </a:solidFill>
        </p:grpSpPr>
        <p:sp>
          <p:nvSpPr>
            <p:cNvPr id="11" name="Rectangle 10"/>
            <p:cNvSpPr/>
            <p:nvPr/>
          </p:nvSpPr>
          <p:spPr bwMode="auto">
            <a:xfrm>
              <a:off x="3671323" y="59683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grpFill/>
            <a:extLst/>
          </p:spPr>
        </p:pic>
      </p:grpSp>
      <p:grpSp>
        <p:nvGrpSpPr>
          <p:cNvPr id="6" name="Group 5"/>
          <p:cNvGrpSpPr/>
          <p:nvPr/>
        </p:nvGrpSpPr>
        <p:grpSpPr>
          <a:xfrm>
            <a:off x="8066115" y="2458239"/>
            <a:ext cx="1896063" cy="1772180"/>
            <a:chOff x="9645631" y="2476591"/>
            <a:chExt cx="1896557" cy="1772642"/>
          </a:xfrm>
          <a:solidFill>
            <a:schemeClr val="accent5"/>
          </a:solidFill>
        </p:grpSpPr>
        <p:sp>
          <p:nvSpPr>
            <p:cNvPr id="23" name="Rectangle 22"/>
            <p:cNvSpPr/>
            <p:nvPr/>
          </p:nvSpPr>
          <p:spPr bwMode="auto">
            <a:xfrm>
              <a:off x="9645631" y="2476591"/>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grpFill/>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a:solidFill>
            <a:schemeClr val="accent5"/>
          </a:solidFill>
        </p:grpSpPr>
        <p:sp>
          <p:nvSpPr>
            <p:cNvPr id="20" name="Rectangle 19"/>
            <p:cNvSpPr/>
            <p:nvPr/>
          </p:nvSpPr>
          <p:spPr bwMode="auto">
            <a:xfrm>
              <a:off x="5684616" y="24595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grpFill/>
          </p:spPr>
        </p:pic>
      </p:grpSp>
      <p:grpSp>
        <p:nvGrpSpPr>
          <p:cNvPr id="41" name="Group 40"/>
          <p:cNvGrpSpPr/>
          <p:nvPr/>
        </p:nvGrpSpPr>
        <p:grpSpPr>
          <a:xfrm>
            <a:off x="6103125" y="599504"/>
            <a:ext cx="1896063" cy="1772180"/>
            <a:chOff x="6104715" y="598767"/>
            <a:chExt cx="1896557" cy="1772642"/>
          </a:xfrm>
          <a:solidFill>
            <a:schemeClr val="accent5"/>
          </a:solidFill>
        </p:grpSpPr>
        <p:sp>
          <p:nvSpPr>
            <p:cNvPr id="53" name="Rectangle 52"/>
            <p:cNvSpPr/>
            <p:nvPr/>
          </p:nvSpPr>
          <p:spPr bwMode="auto">
            <a:xfrm>
              <a:off x="6104715"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a:grpFill/>
          </p:spPr>
        </p:pic>
      </p:grpSp>
      <p:grpSp>
        <p:nvGrpSpPr>
          <p:cNvPr id="39" name="Group 38"/>
          <p:cNvGrpSpPr/>
          <p:nvPr/>
        </p:nvGrpSpPr>
        <p:grpSpPr>
          <a:xfrm>
            <a:off x="4126439" y="599504"/>
            <a:ext cx="1896063" cy="1772180"/>
            <a:chOff x="4127514" y="598767"/>
            <a:chExt cx="1896557" cy="1772642"/>
          </a:xfrm>
          <a:solidFill>
            <a:schemeClr val="accent5"/>
          </a:solidFill>
        </p:grpSpPr>
        <p:sp>
          <p:nvSpPr>
            <p:cNvPr id="46" name="Rectangle 45"/>
            <p:cNvSpPr/>
            <p:nvPr/>
          </p:nvSpPr>
          <p:spPr bwMode="auto">
            <a:xfrm>
              <a:off x="41275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a:grpFill/>
          </p:spPr>
        </p:pic>
      </p:grpSp>
      <p:grpSp>
        <p:nvGrpSpPr>
          <p:cNvPr id="44" name="Group 43"/>
          <p:cNvGrpSpPr/>
          <p:nvPr/>
        </p:nvGrpSpPr>
        <p:grpSpPr>
          <a:xfrm>
            <a:off x="6086218" y="4330110"/>
            <a:ext cx="1896063" cy="1772180"/>
            <a:chOff x="6087803" y="4330345"/>
            <a:chExt cx="1896557" cy="1772642"/>
          </a:xfrm>
          <a:solidFill>
            <a:schemeClr val="accent2"/>
          </a:solidFill>
        </p:grpSpPr>
        <p:sp>
          <p:nvSpPr>
            <p:cNvPr id="42" name="Rectangle 41"/>
            <p:cNvSpPr/>
            <p:nvPr/>
          </p:nvSpPr>
          <p:spPr bwMode="auto">
            <a:xfrm>
              <a:off x="6087803" y="4330345"/>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a:grpFill/>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a:solidFill>
            <a:schemeClr val="accent5"/>
          </a:solidFill>
        </p:grpSpPr>
        <p:sp>
          <p:nvSpPr>
            <p:cNvPr id="50" name="Rectangle 49"/>
            <p:cNvSpPr/>
            <p:nvPr/>
          </p:nvSpPr>
          <p:spPr bwMode="auto">
            <a:xfrm>
              <a:off x="21503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a:grpFill/>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49193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purl.org/dc/terms/"/>
    <ds:schemaRef ds:uri="230e9df3-be65-4c73-a93b-d1236ebd677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2351</TotalTime>
  <Words>3573</Words>
  <Application>Microsoft Office PowerPoint</Application>
  <PresentationFormat>Custom</PresentationFormat>
  <Paragraphs>369</Paragraphs>
  <Slides>26</Slides>
  <Notes>17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26</vt:i4>
      </vt:variant>
    </vt:vector>
  </HeadingPairs>
  <TitlesOfParts>
    <vt:vector size="36" baseType="lpstr">
      <vt:lpstr>Arial</vt:lpstr>
      <vt:lpstr>Segoe UI</vt:lpstr>
      <vt:lpstr>Segoe UI Light</vt:lpstr>
      <vt:lpstr>Wingdings</vt:lpstr>
      <vt:lpstr>Consolas</vt:lpstr>
      <vt:lpstr>MS1444_Windows Azure Template 16x9_r08a</vt:lpstr>
      <vt:lpstr>White with Consolas font for code slides</vt:lpstr>
      <vt:lpstr>Windows_Azure_DevCamp_16x9_Template - FINAL2</vt:lpstr>
      <vt:lpstr>Accent Color Transition Slides</vt:lpstr>
      <vt:lpstr>1_Windows_Azure_DevCamp_16x9_Template - FINAL2</vt:lpstr>
      <vt:lpstr>PowerPoint Presentation</vt:lpstr>
      <vt:lpstr>PowerPoint Presentation</vt:lpstr>
      <vt:lpstr>The Sponsors: These guys are doing it globally</vt:lpstr>
      <vt:lpstr>The Sponsors: These guys are doing it locally</vt:lpstr>
      <vt:lpstr>Windows Azure Overview</vt:lpstr>
      <vt:lpstr>Cloud Computing</vt:lpstr>
      <vt:lpstr>Windows Azure Scenarios</vt:lpstr>
      <vt:lpstr>PowerPoint Presentation</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Footprint</vt:lpstr>
      <vt:lpstr>Getting Started</vt:lpstr>
      <vt:lpstr>Agenda this morning</vt:lpstr>
      <vt:lpstr>The Sponsors: These guys are doing it globally</vt:lpstr>
      <vt:lpstr>The Sponsors: These guys are doing it locally</vt:lpstr>
      <vt:lpstr>The Social Fun</vt:lpstr>
      <vt:lpstr>The Social Fun (part deux)</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Robert Moore</cp:lastModifiedBy>
  <cp:revision>190</cp:revision>
  <cp:lastPrinted>2011-10-11T14:25:22Z</cp:lastPrinted>
  <dcterms:created xsi:type="dcterms:W3CDTF">2011-03-29T16:07:22Z</dcterms:created>
  <dcterms:modified xsi:type="dcterms:W3CDTF">2014-03-28T13:01:01Z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